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5"/>
  </p:notesMasterIdLst>
  <p:sldIdLst>
    <p:sldId id="347" r:id="rId2"/>
    <p:sldId id="557" r:id="rId3"/>
    <p:sldId id="257" r:id="rId4"/>
    <p:sldId id="258" r:id="rId5"/>
    <p:sldId id="259" r:id="rId6"/>
    <p:sldId id="260" r:id="rId7"/>
    <p:sldId id="261" r:id="rId8"/>
    <p:sldId id="262" r:id="rId9"/>
    <p:sldId id="340" r:id="rId10"/>
    <p:sldId id="551" r:id="rId11"/>
    <p:sldId id="553" r:id="rId12"/>
    <p:sldId id="267" r:id="rId13"/>
    <p:sldId id="268" r:id="rId14"/>
    <p:sldId id="263" r:id="rId15"/>
    <p:sldId id="264" r:id="rId16"/>
    <p:sldId id="297" r:id="rId17"/>
    <p:sldId id="556" r:id="rId18"/>
    <p:sldId id="555" r:id="rId19"/>
    <p:sldId id="554" r:id="rId20"/>
    <p:sldId id="265" r:id="rId21"/>
    <p:sldId id="266" r:id="rId22"/>
    <p:sldId id="558" r:id="rId23"/>
    <p:sldId id="29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AA778-9EF7-494A-8C22-C82224909D96}" type="datetimeFigureOut">
              <a:rPr lang="en-US" smtClean="0"/>
              <a:t>7/23/20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11019-C59B-4F75-BFB0-E7BCE7DAA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668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504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1328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86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5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8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5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438D10B-EC1E-4853-AA05-730EDFC3DEF2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69D5767-DC51-4197-B2A1-71170C41321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6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ildcommunityresilience.com/northeastflorida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0D7AC0-4CEC-4523-AF6B-07AFEE347415}"/>
              </a:ext>
            </a:extLst>
          </p:cNvPr>
          <p:cNvSpPr/>
          <p:nvPr/>
        </p:nvSpPr>
        <p:spPr>
          <a:xfrm>
            <a:off x="2" y="1"/>
            <a:ext cx="12191998" cy="616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amelia island">
            <a:extLst>
              <a:ext uri="{FF2B5EF4-FFF2-40B4-BE49-F238E27FC236}">
                <a16:creationId xmlns:a16="http://schemas.microsoft.com/office/drawing/2014/main" id="{85D0E69A-C805-4EE7-BD3C-314604694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 b="36603"/>
          <a:stretch/>
        </p:blipFill>
        <p:spPr bwMode="auto">
          <a:xfrm>
            <a:off x="2" y="0"/>
            <a:ext cx="12191998" cy="39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ortheast florida regional council">
            <a:extLst>
              <a:ext uri="{FF2B5EF4-FFF2-40B4-BE49-F238E27FC236}">
                <a16:creationId xmlns:a16="http://schemas.microsoft.com/office/drawing/2014/main" id="{A92C15CE-5554-4A47-983E-8A038CD6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7" y="199218"/>
            <a:ext cx="4253892" cy="1460503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50">
            <a:extLst>
              <a:ext uri="{FF2B5EF4-FFF2-40B4-BE49-F238E27FC236}">
                <a16:creationId xmlns:a16="http://schemas.microsoft.com/office/drawing/2014/main" id="{9FC786E2-9B83-45D1-A518-6678083091E7}"/>
              </a:ext>
            </a:extLst>
          </p:cNvPr>
          <p:cNvSpPr txBox="1">
            <a:spLocks/>
          </p:cNvSpPr>
          <p:nvPr/>
        </p:nvSpPr>
        <p:spPr>
          <a:xfrm>
            <a:off x="0" y="3977505"/>
            <a:ext cx="12191998" cy="11501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Using Technology to Map Environmental Vulnerabilities and Educate Local Stakeholders</a:t>
            </a:r>
            <a:endParaRPr lang="en-US" sz="3800" cap="small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2" name="Subtitle 14">
            <a:extLst>
              <a:ext uri="{FF2B5EF4-FFF2-40B4-BE49-F238E27FC236}">
                <a16:creationId xmlns:a16="http://schemas.microsoft.com/office/drawing/2014/main" id="{4D8F4D75-438F-4CD6-8370-D716C19AD693}"/>
              </a:ext>
            </a:extLst>
          </p:cNvPr>
          <p:cNvSpPr txBox="1">
            <a:spLocks/>
          </p:cNvSpPr>
          <p:nvPr/>
        </p:nvSpPr>
        <p:spPr>
          <a:xfrm>
            <a:off x="1523997" y="5168111"/>
            <a:ext cx="9144000" cy="7745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FDEP Quarterly Coastal Resilience Forum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Sean Lahav, MPA &amp; Angela Schedel, Ph.D., P.E.</a:t>
            </a:r>
          </a:p>
        </p:txBody>
      </p:sp>
      <p:pic>
        <p:nvPicPr>
          <p:cNvPr id="21" name="Picture 4" descr="Image result for amelia island">
            <a:extLst>
              <a:ext uri="{FF2B5EF4-FFF2-40B4-BE49-F238E27FC236}">
                <a16:creationId xmlns:a16="http://schemas.microsoft.com/office/drawing/2014/main" id="{A4815F13-AAD9-4451-928D-2793566F1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0" b="8215"/>
          <a:stretch/>
        </p:blipFill>
        <p:spPr bwMode="auto">
          <a:xfrm>
            <a:off x="4141" y="6026442"/>
            <a:ext cx="12191998" cy="8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elcome to Florida Department of Environmental Protection">
            <a:extLst>
              <a:ext uri="{FF2B5EF4-FFF2-40B4-BE49-F238E27FC236}">
                <a16:creationId xmlns:a16="http://schemas.microsoft.com/office/drawing/2014/main" id="{A4C72CE3-529D-4E76-BA4D-E9399C09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5" y="1579904"/>
            <a:ext cx="2339193" cy="21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aylor Engineering, Inc.">
            <a:extLst>
              <a:ext uri="{FF2B5EF4-FFF2-40B4-BE49-F238E27FC236}">
                <a16:creationId xmlns:a16="http://schemas.microsoft.com/office/drawing/2014/main" id="{9E72F738-A942-4679-A5DB-649FD54F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13" y="831558"/>
            <a:ext cx="4375853" cy="437585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2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D94C64-FD85-400D-A780-8CE25EEC39D5}"/>
              </a:ext>
            </a:extLst>
          </p:cNvPr>
          <p:cNvSpPr/>
          <p:nvPr/>
        </p:nvSpPr>
        <p:spPr>
          <a:xfrm>
            <a:off x="2" y="1"/>
            <a:ext cx="12191998" cy="616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BAD423-96E3-4367-B12E-A9BDFA6F5D1F}"/>
              </a:ext>
            </a:extLst>
          </p:cNvPr>
          <p:cNvGrpSpPr/>
          <p:nvPr/>
        </p:nvGrpSpPr>
        <p:grpSpPr>
          <a:xfrm>
            <a:off x="1105131" y="192505"/>
            <a:ext cx="9981738" cy="6472989"/>
            <a:chOff x="915531" y="192505"/>
            <a:chExt cx="9981738" cy="6472989"/>
          </a:xfrm>
        </p:grpSpPr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AE601E42-5E78-432C-BE9E-042B5E41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31" y="192505"/>
              <a:ext cx="4999995" cy="6472989"/>
            </a:xfrm>
            <a:prstGeom prst="rect">
              <a:avLst/>
            </a:prstGeom>
          </p:spPr>
        </p:pic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79B69E9-7D06-4BB5-A05F-B16B98B3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526" y="192505"/>
              <a:ext cx="4981743" cy="64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72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591F0CD-FE68-4A76-8CE3-3090DE5D6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2" y="381000"/>
            <a:ext cx="11930858" cy="56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CFF4A6-8103-4908-B186-767D7D690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3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6941738-3681-490D-9AFE-D65CF315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97" y="0"/>
            <a:ext cx="9531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FAD8831-5133-45C4-8EAC-EC7F1B50C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08" y="0"/>
            <a:ext cx="9517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FF4FCB-A802-49D0-9EC4-F3B0A4420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27" y="0"/>
            <a:ext cx="955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2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61CC33-DFB2-40FE-A313-3447AA4B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8" y="0"/>
            <a:ext cx="998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1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5DF028-0BFD-40BC-91BA-7293A74E0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44" y="0"/>
            <a:ext cx="953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FC549997-B30A-4D3C-9A39-E5186051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39" y="302302"/>
            <a:ext cx="10168122" cy="62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3D0998F3-680C-45CD-9C28-5AA12E396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" r="1" b="15264"/>
          <a:stretch/>
        </p:blipFill>
        <p:spPr>
          <a:xfrm>
            <a:off x="785193" y="448733"/>
            <a:ext cx="10621614" cy="59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B55F25-5A4B-4001-913F-99A43B40731C}"/>
              </a:ext>
            </a:extLst>
          </p:cNvPr>
          <p:cNvSpPr/>
          <p:nvPr/>
        </p:nvSpPr>
        <p:spPr>
          <a:xfrm>
            <a:off x="2" y="1"/>
            <a:ext cx="12191998" cy="616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2BD41-C680-4504-B62D-C321169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19863"/>
            <a:ext cx="10058400" cy="957606"/>
          </a:xfrm>
        </p:spPr>
        <p:txBody>
          <a:bodyPr>
            <a:normAutofit/>
          </a:bodyPr>
          <a:lstStyle/>
          <a:p>
            <a:pPr algn="ctr"/>
            <a:r>
              <a:rPr lang="en-US" sz="4000" b="1" cap="small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Regional Resilience Exposure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695EA-41E6-4DE9-9109-CFE519031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810" y="2110161"/>
            <a:ext cx="4932418" cy="405105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Map tool that allows residents, business owners and governmental actors to determine if resources will be exposed to coastal flooding.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Coastal flood layers can be overlaid with other data layers such as  population density, critical infrastructure, and priority environmental habitats. 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AAEE89A0-BF39-47F4-9229-D6F14EA79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4683"/>
            <a:ext cx="2684360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51516E5C-1D18-480B-853B-78719D01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046179"/>
            <a:ext cx="2684360" cy="192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B9E2FDA-791B-48F9-8145-FA037CE37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03" y="1934683"/>
            <a:ext cx="2663936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8DA7B339-F5BE-44A2-AA27-C5EF87D9D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1" y="4052165"/>
            <a:ext cx="2666020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46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5A9679F-7DFE-46A6-8783-730DBDB44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88" y="0"/>
            <a:ext cx="9537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B54A7C-1698-4477-B195-A4EA8A597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94" y="0"/>
            <a:ext cx="9547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6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B55F25-5A4B-4001-913F-99A43B40731C}"/>
              </a:ext>
            </a:extLst>
          </p:cNvPr>
          <p:cNvSpPr/>
          <p:nvPr/>
        </p:nvSpPr>
        <p:spPr>
          <a:xfrm>
            <a:off x="2" y="1"/>
            <a:ext cx="12191998" cy="616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2BD41-C680-4504-B62D-C321169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19863"/>
            <a:ext cx="10058400" cy="957606"/>
          </a:xfrm>
        </p:spPr>
        <p:txBody>
          <a:bodyPr>
            <a:normAutofit/>
          </a:bodyPr>
          <a:lstStyle/>
          <a:p>
            <a:pPr algn="ctr"/>
            <a:r>
              <a:rPr lang="en-US" sz="4000" b="1" cap="small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695EA-41E6-4DE9-9109-CFE519031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2087083"/>
            <a:ext cx="9880600" cy="4051054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Updating data layers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Using the tool for local government comprehensive planning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Private sector educational outreach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Local government public outreach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>
                <a:latin typeface="Century Gothic" panose="020B0502020202020204" pitchFamily="34" charset="0"/>
              </a:rPr>
              <a:t> FEMA Community Rating System (CRS) </a:t>
            </a:r>
          </a:p>
        </p:txBody>
      </p:sp>
    </p:spTree>
    <p:extLst>
      <p:ext uri="{BB962C8B-B14F-4D97-AF65-F5344CB8AC3E}">
        <p14:creationId xmlns:p14="http://schemas.microsoft.com/office/powerpoint/2010/main" val="301431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F67FDF-D697-3249-AD21-75F6353FF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Placeholder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24FF3739-4DC1-4A12-9B17-B7C44FB0C7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9000"/>
                    </a14:imgEffect>
                  </a14:imgLayer>
                </a14:imgProps>
              </a:ext>
            </a:extLst>
          </a:blip>
          <a:srcRect t="3640" b="3640"/>
          <a:stretch>
            <a:fillRect/>
          </a:stretch>
        </p:blipFill>
        <p:spPr>
          <a:xfrm>
            <a:off x="0" y="0"/>
            <a:ext cx="12192000" cy="6858000"/>
          </a:xfr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C9EB2-B375-4117-A961-CF0BBD1BA397}"/>
              </a:ext>
            </a:extLst>
          </p:cNvPr>
          <p:cNvSpPr/>
          <p:nvPr/>
        </p:nvSpPr>
        <p:spPr>
          <a:xfrm>
            <a:off x="774700" y="0"/>
            <a:ext cx="10823124" cy="6769100"/>
          </a:xfrm>
          <a:prstGeom prst="roundRect">
            <a:avLst/>
          </a:prstGeom>
          <a:solidFill>
            <a:schemeClr val="tx2">
              <a:lumMod val="75000"/>
              <a:alpha val="22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88241FA-A83D-408D-A391-9E3B7354B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68" y="1352667"/>
            <a:ext cx="2307416" cy="23074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D670CF-449A-4F34-83AE-82F769F4F1A3}"/>
              </a:ext>
            </a:extLst>
          </p:cNvPr>
          <p:cNvSpPr/>
          <p:nvPr/>
        </p:nvSpPr>
        <p:spPr>
          <a:xfrm>
            <a:off x="594176" y="390861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cap="small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Sean D. Lahav, MPA</a:t>
            </a:r>
            <a:endParaRPr lang="en-US" cap="smal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Resiliency Coordinator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Northeast Florida Regional Council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Email: slahav@nefrc.org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Phone: (904) 279-0880 ext. 111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BA4AD-3742-4F06-B22D-511D46D12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116" y="1352667"/>
            <a:ext cx="2307416" cy="23074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4204FF-FD1E-4FDE-8D3F-7E3CD79E8E6C}"/>
              </a:ext>
            </a:extLst>
          </p:cNvPr>
          <p:cNvSpPr/>
          <p:nvPr/>
        </p:nvSpPr>
        <p:spPr>
          <a:xfrm>
            <a:off x="5501826" y="39086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cap="small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Angela Schedel,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Ph.D., P.E.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Director of Community Resiliency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Taylor Engineering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Email: aschedel@taylorengineering.com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Phone: (904) 731-7040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75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94A5D5F-2D4B-460E-8592-8AC8C3EA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58" y="152400"/>
            <a:ext cx="8508883" cy="576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362211-36B9-447F-91C9-E8828982524E}"/>
              </a:ext>
            </a:extLst>
          </p:cNvPr>
          <p:cNvSpPr/>
          <p:nvPr/>
        </p:nvSpPr>
        <p:spPr>
          <a:xfrm>
            <a:off x="986267" y="6151602"/>
            <a:ext cx="102194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www.buildcommunityresilience.com/northeastflorida/</a:t>
            </a:r>
            <a:endParaRPr lang="en-US" sz="3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4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979987-3407-4132-87FE-C10971F3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9FA9D31-F6F9-4D2F-9881-83D0EB1D2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51" y="0"/>
            <a:ext cx="959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BDEA424-83C0-4AD9-A808-D23F207C0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88" y="0"/>
            <a:ext cx="956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0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3D26FE0-73BD-4957-8186-239E0330F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1" y="0"/>
            <a:ext cx="952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8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627EEF7-9EDE-4ED9-9DFB-BB9E1EF8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5" y="0"/>
            <a:ext cx="988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2699C31-D937-493A-9CE5-503F04E7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32" y="732334"/>
            <a:ext cx="6979936" cy="539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706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183</Words>
  <Application>Microsoft Macintosh PowerPoint</Application>
  <PresentationFormat>Widescreen</PresentationFormat>
  <Paragraphs>25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Cambria</vt:lpstr>
      <vt:lpstr>Century Gothic</vt:lpstr>
      <vt:lpstr>Garamond</vt:lpstr>
      <vt:lpstr>Helvetica</vt:lpstr>
      <vt:lpstr>Times New Roman</vt:lpstr>
      <vt:lpstr>Tw Cen MT</vt:lpstr>
      <vt:lpstr>Tw Cen MT Condensed</vt:lpstr>
      <vt:lpstr>Wingdings</vt:lpstr>
      <vt:lpstr>Wingdings 3</vt:lpstr>
      <vt:lpstr>Integral</vt:lpstr>
      <vt:lpstr>PowerPoint Presentation</vt:lpstr>
      <vt:lpstr>Regional Resilience Exposure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Lahav</dc:creator>
  <cp:lastModifiedBy>Sean Lahav</cp:lastModifiedBy>
  <cp:revision>6</cp:revision>
  <dcterms:created xsi:type="dcterms:W3CDTF">2020-05-08T11:02:16Z</dcterms:created>
  <dcterms:modified xsi:type="dcterms:W3CDTF">2020-07-23T14:10:09Z</dcterms:modified>
</cp:coreProperties>
</file>